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72" r:id="rId5"/>
    <p:sldId id="258" r:id="rId6"/>
    <p:sldId id="259" r:id="rId7"/>
    <p:sldId id="260" r:id="rId8"/>
    <p:sldId id="269" r:id="rId9"/>
    <p:sldId id="261" r:id="rId10"/>
    <p:sldId id="275" r:id="rId11"/>
    <p:sldId id="262" r:id="rId12"/>
    <p:sldId id="268" r:id="rId13"/>
    <p:sldId id="276" r:id="rId14"/>
    <p:sldId id="274" r:id="rId15"/>
    <p:sldId id="266" r:id="rId16"/>
    <p:sldId id="273" r:id="rId17"/>
    <p:sldId id="263" r:id="rId18"/>
    <p:sldId id="267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FF66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52B8037-85E5-43CF-A62A-5A816E788896}" type="datetimeFigureOut">
              <a:rPr lang="ru-RU" smtClean="0"/>
              <a:pPr/>
              <a:t>26.06.2015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4E412A0-E168-4073-B4EE-7698E9E87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microsoft.com/office/2007/relationships/hdphoto" Target="../media/hdphoto1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microsoft.com/office/2007/relationships/hdphoto" Target="../media/hdphoto1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microsoft.com/office/2007/relationships/hdphoto" Target="../media/hdphoto26.wdp"/><Relationship Id="rId3" Type="http://schemas.microsoft.com/office/2007/relationships/hdphoto" Target="../media/hdphoto21.wdp"/><Relationship Id="rId7" Type="http://schemas.microsoft.com/office/2007/relationships/hdphoto" Target="../media/hdphoto23.wdp"/><Relationship Id="rId12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0" Type="http://schemas.openxmlformats.org/officeDocument/2006/relationships/image" Target="../media/image59.png"/><Relationship Id="rId4" Type="http://schemas.openxmlformats.org/officeDocument/2006/relationships/image" Target="../media/image56.png"/><Relationship Id="rId9" Type="http://schemas.microsoft.com/office/2007/relationships/hdphoto" Target="../media/hdphoto24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0.jpeg"/><Relationship Id="rId17" Type="http://schemas.microsoft.com/office/2007/relationships/hdphoto" Target="../media/hdphoto6.wdp"/><Relationship Id="rId2" Type="http://schemas.openxmlformats.org/officeDocument/2006/relationships/image" Target="../media/image4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microsoft.com/office/2007/relationships/hdphoto" Target="../media/hdphoto2.wdp"/><Relationship Id="rId15" Type="http://schemas.microsoft.com/office/2007/relationships/hdphoto" Target="../media/hdphoto5.wdp"/><Relationship Id="rId10" Type="http://schemas.openxmlformats.org/officeDocument/2006/relationships/image" Target="../media/image8.png"/><Relationship Id="rId19" Type="http://schemas.microsoft.com/office/2007/relationships/hdphoto" Target="../media/hdphoto7.wdp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net.ee/sol/004/rr_13_t05.html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428604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униципальное автономное дошкольное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образовательное учреждение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«Детский сад №11 комбинированного вида»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000240"/>
            <a:ext cx="7643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Игры, развивающие навыки фонематического слуха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143380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Разработала: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И.А. Каткова,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учитель-дефектолог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Петропавловск-Камчатский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731206" y="3288013"/>
            <a:ext cx="3681587" cy="914400"/>
            <a:chOff x="2381076" y="3213100"/>
            <a:chExt cx="3681587" cy="9144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148263" y="3213100"/>
              <a:ext cx="914400" cy="9144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381076" y="3213100"/>
              <a:ext cx="914400" cy="91440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317701" y="3213100"/>
              <a:ext cx="914400" cy="9144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252739" y="3213100"/>
              <a:ext cx="914400" cy="9144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00166" y="428604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 «Подбери слово к схеме»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DSCF10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879" b="66667" l="20633" r="435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92" t="35417" r="56924" b="33333"/>
          <a:stretch/>
        </p:blipFill>
        <p:spPr>
          <a:xfrm>
            <a:off x="1500166" y="4331342"/>
            <a:ext cx="2507225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DSCF1003.JPG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970" b="66424" l="54616" r="723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692" t="35417" r="27299" b="33333"/>
          <a:stretch/>
        </p:blipFill>
        <p:spPr>
          <a:xfrm>
            <a:off x="5796136" y="4303978"/>
            <a:ext cx="2184846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rose-drawing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6" b="99714" l="0" r="980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772816"/>
            <a:ext cx="1392757" cy="170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DSCF1012.JPG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485" b="54788" l="60977" r="76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1063" t="32292" r="24398" b="42708"/>
          <a:stretch/>
        </p:blipFill>
        <p:spPr>
          <a:xfrm>
            <a:off x="4125031" y="1468689"/>
            <a:ext cx="1830562" cy="1812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247" b="85223" l="0" r="41345">
                        <a14:backgroundMark x1="33333" y1="69838" x2="33190" y2="71862"/>
                        <a14:backgroundMark x1="22461" y1="76518" x2="22461" y2="76518"/>
                        <a14:backgroundMark x1="4149" y1="45344" x2="4149" y2="45344"/>
                        <a14:backgroundMark x1="18741" y1="50607" x2="18741" y2="50607"/>
                        <a14:backgroundMark x1="2289" y1="58097" x2="2289" y2="58097"/>
                        <a14:backgroundMark x1="1144" y1="77530" x2="1144" y2="77530"/>
                        <a14:backgroundMark x1="11731" y1="77328" x2="11731" y2="77328"/>
                        <a14:backgroundMark x1="15737" y1="78947" x2="15737" y2="78947"/>
                        <a14:backgroundMark x1="22461" y1="78543" x2="22461" y2="78543"/>
                        <a14:backgroundMark x1="35765" y1="73684" x2="35765" y2="73684"/>
                        <a14:backgroundMark x1="36195" y1="61943" x2="36195" y2="61943"/>
                        <a14:backgroundMark x1="36052" y1="72470" x2="36195" y2="73684"/>
                        <a14:backgroundMark x1="36052" y1="80972" x2="36052" y2="80972"/>
                        <a14:backgroundMark x1="36910" y1="65182" x2="36910" y2="65182"/>
                        <a14:backgroundMark x1="5150" y1="53036" x2="5150" y2="53036"/>
                        <a14:backgroundMark x1="3863" y1="55061" x2="3863" y2="55061"/>
                        <a14:backgroundMark x1="2575" y1="65385" x2="2575" y2="65385"/>
                        <a14:backgroundMark x1="4149" y1="74899" x2="4149" y2="75709"/>
                        <a14:backgroundMark x1="10730" y1="80162" x2="10730" y2="80162"/>
                        <a14:backgroundMark x1="15737" y1="80567" x2="15737" y2="80567"/>
                        <a14:backgroundMark x1="18026" y1="80162" x2="18026" y2="80162"/>
                        <a14:backgroundMark x1="20601" y1="71255" x2="20601" y2="71255"/>
                        <a14:backgroundMark x1="22890" y1="45547" x2="22890" y2="45547"/>
                        <a14:backgroundMark x1="25751" y1="45749" x2="25751" y2="45749"/>
                        <a14:backgroundMark x1="24034" y1="49190" x2="24034" y2="49190"/>
                        <a14:backgroundMark x1="21602" y1="48381" x2="21602" y2="48381"/>
                        <a14:backgroundMark x1="34621" y1="46964" x2="34621" y2="46964"/>
                        <a14:backgroundMark x1="36910" y1="50607" x2="36910" y2="50607"/>
                        <a14:backgroundMark x1="31330" y1="43725" x2="31330" y2="43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7368" r="59156" b="17611"/>
          <a:stretch/>
        </p:blipFill>
        <p:spPr bwMode="auto">
          <a:xfrm>
            <a:off x="6513284" y="1592873"/>
            <a:ext cx="2261099" cy="1889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06931" y="928670"/>
            <a:ext cx="8391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совершенствовать навык звукового анализа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слов, умение подбирать звуковую схему к слову.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98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4381" y="357166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гра «Назови слово!»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928670"/>
            <a:ext cx="8072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развивать фонематический слух, подготовить к осознанному звуковому анализу.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Дефектолог предлагает назвать 1-ый звук в каждом слове,  а затем из этих звуков составить новое слово.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SCF099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8" t="32291" r="42920" b="35417"/>
          <a:stretch>
            <a:fillRect/>
          </a:stretch>
        </p:blipFill>
        <p:spPr>
          <a:xfrm>
            <a:off x="3464711" y="2357430"/>
            <a:ext cx="2214578" cy="18216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 descr="DSCF100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5" t="37500" r="62500" b="34375"/>
          <a:stretch>
            <a:fillRect/>
          </a:stretch>
        </p:blipFill>
        <p:spPr>
          <a:xfrm>
            <a:off x="5715008" y="2357430"/>
            <a:ext cx="2214578" cy="18216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1714480" y="4786322"/>
            <a:ext cx="1214446" cy="11079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Calibri" pitchFamily="34" charset="0"/>
              </a:rPr>
              <a:t> М</a:t>
            </a:r>
            <a:endParaRPr lang="ru-RU" sz="8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8926" y="4786322"/>
            <a:ext cx="1214446" cy="11079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Calibri" pitchFamily="34" charset="0"/>
              </a:rPr>
              <a:t>  </a:t>
            </a:r>
            <a:r>
              <a:rPr lang="ru-RU" sz="6600" b="1" dirty="0" smtClean="0">
                <a:solidFill>
                  <a:srgbClr val="FF0000"/>
                </a:solidFill>
                <a:latin typeface="Calibri" pitchFamily="34" charset="0"/>
              </a:rPr>
              <a:t>А</a:t>
            </a:r>
            <a:endParaRPr lang="ru-RU" sz="8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43372" y="4786322"/>
            <a:ext cx="1214446" cy="11079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Calibri" pitchFamily="34" charset="0"/>
              </a:rPr>
              <a:t>  К</a:t>
            </a:r>
            <a:endParaRPr lang="ru-RU" sz="8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8" name="Рисунок 17" descr="мак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7884" y="4429132"/>
            <a:ext cx="1690690" cy="19288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 descr="DSCF100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13" t="37114" r="21093" b="38040"/>
          <a:stretch>
            <a:fillRect/>
          </a:stretch>
        </p:blipFill>
        <p:spPr>
          <a:xfrm>
            <a:off x="1357290" y="2357430"/>
            <a:ext cx="2071702" cy="1857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428604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 «Звуковая цепочка слов»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071546"/>
            <a:ext cx="7858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закреплять навыки и умения детей определять последний звук, подбирать слова, начинающиеся с того звука, которым заканчивается предыдущее слово.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SCF101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187" t="33334" r="70744" b="37499"/>
          <a:stretch>
            <a:fillRect/>
          </a:stretch>
        </p:blipFill>
        <p:spPr>
          <a:xfrm>
            <a:off x="6286512" y="4500570"/>
            <a:ext cx="2071702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0" name="Группа 19"/>
          <p:cNvGrpSpPr/>
          <p:nvPr/>
        </p:nvGrpSpPr>
        <p:grpSpPr>
          <a:xfrm>
            <a:off x="928662" y="2285992"/>
            <a:ext cx="2428892" cy="1714512"/>
            <a:chOff x="928662" y="2285992"/>
            <a:chExt cx="2428892" cy="1714512"/>
          </a:xfrm>
        </p:grpSpPr>
        <p:pic>
          <p:nvPicPr>
            <p:cNvPr id="4" name="Рисунок 3" descr="DSCF0999.JP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6250" t="32292" r="16406" b="39583"/>
            <a:stretch>
              <a:fillRect/>
            </a:stretch>
          </p:blipFill>
          <p:spPr>
            <a:xfrm>
              <a:off x="928662" y="2285992"/>
              <a:ext cx="2143140" cy="171451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2" name="Стрелка вправо 11"/>
            <p:cNvSpPr/>
            <p:nvPr/>
          </p:nvSpPr>
          <p:spPr>
            <a:xfrm>
              <a:off x="3143240" y="3143248"/>
              <a:ext cx="214314" cy="285752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523870" y="2214554"/>
            <a:ext cx="2405452" cy="1785950"/>
            <a:chOff x="3523870" y="2214554"/>
            <a:chExt cx="2405452" cy="1785950"/>
          </a:xfrm>
        </p:grpSpPr>
        <p:pic>
          <p:nvPicPr>
            <p:cNvPr id="5" name="Рисунок 4" descr="DSCF1008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31250" r="32030" b="45750"/>
            <a:stretch>
              <a:fillRect/>
            </a:stretch>
          </p:blipFill>
          <p:spPr>
            <a:xfrm>
              <a:off x="3523870" y="2214554"/>
              <a:ext cx="2119700" cy="178595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5" name="Стрелка вправо 14"/>
            <p:cNvSpPr/>
            <p:nvPr/>
          </p:nvSpPr>
          <p:spPr>
            <a:xfrm>
              <a:off x="5715008" y="3143248"/>
              <a:ext cx="214314" cy="285752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72198" y="2214554"/>
            <a:ext cx="2571768" cy="1785950"/>
            <a:chOff x="6072198" y="2214554"/>
            <a:chExt cx="2571768" cy="178595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6072198" y="2214554"/>
              <a:ext cx="2214578" cy="1785950"/>
              <a:chOff x="5715008" y="2285992"/>
              <a:chExt cx="1924622" cy="1571637"/>
            </a:xfrm>
          </p:grpSpPr>
          <p:pic>
            <p:nvPicPr>
              <p:cNvPr id="14" name="Рисунок 13" descr="DSCF1007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73438" t="31832" r="13253" b="36492"/>
              <a:stretch>
                <a:fillRect/>
              </a:stretch>
            </p:blipFill>
            <p:spPr>
              <a:xfrm>
                <a:off x="6715139" y="2285992"/>
                <a:ext cx="924491" cy="1571636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13" name="Рисунок 12" descr="DSCF1007.JP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72425" t="32291" r="13386" b="36492"/>
              <a:stretch>
                <a:fillRect/>
              </a:stretch>
            </p:blipFill>
            <p:spPr>
              <a:xfrm>
                <a:off x="5715008" y="2285993"/>
                <a:ext cx="1000132" cy="1571636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  <p:sp>
          <p:nvSpPr>
            <p:cNvPr id="16" name="Стрелка вправо 15"/>
            <p:cNvSpPr/>
            <p:nvPr/>
          </p:nvSpPr>
          <p:spPr>
            <a:xfrm>
              <a:off x="8429652" y="3143248"/>
              <a:ext cx="214314" cy="285752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500430" y="4500570"/>
            <a:ext cx="2643206" cy="1714512"/>
            <a:chOff x="3500430" y="4500570"/>
            <a:chExt cx="2643206" cy="1714512"/>
          </a:xfrm>
        </p:grpSpPr>
        <p:pic>
          <p:nvPicPr>
            <p:cNvPr id="9" name="Рисунок 8" descr="DSCF1009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7188" t="38542" r="13281" b="39583"/>
            <a:stretch>
              <a:fillRect/>
            </a:stretch>
          </p:blipFill>
          <p:spPr>
            <a:xfrm>
              <a:off x="3500430" y="4500570"/>
              <a:ext cx="2143140" cy="171451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7" name="Стрелка вправо 16"/>
            <p:cNvSpPr/>
            <p:nvPr/>
          </p:nvSpPr>
          <p:spPr>
            <a:xfrm>
              <a:off x="5929322" y="5214950"/>
              <a:ext cx="214314" cy="285752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14348" y="4500570"/>
            <a:ext cx="2500330" cy="1714512"/>
            <a:chOff x="714348" y="4500570"/>
            <a:chExt cx="2500330" cy="1714512"/>
          </a:xfrm>
        </p:grpSpPr>
        <p:pic>
          <p:nvPicPr>
            <p:cNvPr id="7" name="Рисунок 6" descr="DSCF1001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4291" t="33333" r="39843" b="36112"/>
            <a:stretch>
              <a:fillRect/>
            </a:stretch>
          </p:blipFill>
          <p:spPr>
            <a:xfrm>
              <a:off x="714348" y="4500570"/>
              <a:ext cx="2143140" cy="171451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9" name="Стрелка вправо 18"/>
            <p:cNvSpPr/>
            <p:nvPr/>
          </p:nvSpPr>
          <p:spPr>
            <a:xfrm>
              <a:off x="3000364" y="5214950"/>
              <a:ext cx="214314" cy="285752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996436"/>
              </p:ext>
            </p:extLst>
          </p:nvPr>
        </p:nvGraphicFramePr>
        <p:xfrm>
          <a:off x="1908174" y="1844824"/>
          <a:ext cx="5256213" cy="1944241"/>
        </p:xfrm>
        <a:graphic>
          <a:graphicData uri="http://schemas.openxmlformats.org/drawingml/2006/table">
            <a:tbl>
              <a:tblPr/>
              <a:tblGrid>
                <a:gridCol w="943300"/>
                <a:gridCol w="1066733"/>
                <a:gridCol w="1089420"/>
                <a:gridCol w="1078076"/>
                <a:gridCol w="1078684"/>
              </a:tblGrid>
              <a:tr h="1038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4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4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5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9059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4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4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4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Ы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4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4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48" y="357166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«Расставь буквы по порядку»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0831" y="4077072"/>
            <a:ext cx="4010899" cy="2293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642910" y="928670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развивать фонематический слух, подготовить к осознанному звуковому анализу.</a:t>
            </a:r>
          </a:p>
          <a:p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97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4578" y="343895"/>
            <a:ext cx="49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Игра «Веселый поезд»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928670"/>
            <a:ext cx="807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закрепить навык деления слов на слоги.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1484784"/>
            <a:ext cx="7416824" cy="1975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5" name="Рисунок 4" descr="DSCF1010.JPG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273" b="61455" l="55498" r="72980">
                        <a14:foregroundMark x1="61290" y1="36727" x2="61290" y2="36727"/>
                        <a14:foregroundMark x1="63267" y1="35879" x2="63267" y2="35879"/>
                        <a14:foregroundMark x1="64377" y1="38000" x2="64377" y2="38000"/>
                        <a14:foregroundMark x1="64377" y1="36303" x2="64377" y2="36303"/>
                        <a14:foregroundMark x1="61186" y1="38000" x2="61186" y2="3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148" t="33488" r="26953" b="38542"/>
          <a:stretch/>
        </p:blipFill>
        <p:spPr>
          <a:xfrm>
            <a:off x="4211960" y="4761178"/>
            <a:ext cx="1761492" cy="1575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F1003.JPG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273" b="64970" l="40861" r="56344">
                        <a14:foregroundMark x1="50975" y1="59273" x2="50975" y2="59273"/>
                        <a14:foregroundMark x1="50166" y1="58788" x2="50717" y2="587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56" t="47595" r="43473" b="34986"/>
          <a:stretch/>
        </p:blipFill>
        <p:spPr>
          <a:xfrm>
            <a:off x="6344477" y="4828856"/>
            <a:ext cx="143233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F1009.JPG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788" b="54121" l="32216" r="479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3763" t="32839" r="52611" b="45834"/>
          <a:stretch/>
        </p:blipFill>
        <p:spPr>
          <a:xfrm>
            <a:off x="2464578" y="4968342"/>
            <a:ext cx="1405411" cy="1161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Мамина Мукулатура\Мамины Бумаги новые\презентации\картинки игрушки\Detskaya-piramidka--razvivayushhaya-igrushka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3617" r="96564">
                        <a14:backgroundMark x1="67812" y1="94583" x2="67812" y2="94583"/>
                        <a14:backgroundMark x1="79204" y1="89861" x2="79204" y2="89861"/>
                        <a14:backgroundMark x1="41772" y1="95417" x2="41772" y2="95417"/>
                        <a14:backgroundMark x1="23146" y1="89861" x2="23146" y2="89861"/>
                        <a14:backgroundMark x1="61483" y1="96111" x2="61483" y2="96111"/>
                        <a14:backgroundMark x1="84268" y1="85000" x2="84268" y2="85000"/>
                        <a14:backgroundMark x1="15009" y1="82639" x2="15009" y2="826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9" y="4860389"/>
            <a:ext cx="1188292" cy="140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61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09844 -0.1935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0.27743 -0.1935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72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15416 -0.1935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8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60643 -0.1974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-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1505" y="357166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 «Расставь предметы по местам»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928670"/>
            <a:ext cx="807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закрепить навык деления слов на слоги.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571472" y="1714488"/>
            <a:ext cx="7393833" cy="4500594"/>
            <a:chOff x="357158" y="2571744"/>
            <a:chExt cx="7393833" cy="321471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518289" y="2571744"/>
              <a:ext cx="2107421" cy="10715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572000" y="3643314"/>
              <a:ext cx="2107421" cy="10715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464579" y="3643314"/>
              <a:ext cx="2107421" cy="10715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28728" y="4714884"/>
              <a:ext cx="2107421" cy="10715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18289" y="4714884"/>
              <a:ext cx="2107421" cy="10715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643570" y="4714884"/>
              <a:ext cx="2107421" cy="107157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14546" y="2786058"/>
              <a:ext cx="1214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latin typeface="Times New Roman" pitchFamily="18" charset="0"/>
                  <a:cs typeface="Times New Roman" pitchFamily="18" charset="0"/>
                </a:rPr>
                <a:t>1 слог</a:t>
              </a:r>
              <a:endParaRPr lang="ru-RU" sz="20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71538" y="3738678"/>
              <a:ext cx="1143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latin typeface="Times New Roman" pitchFamily="18" charset="0"/>
                  <a:cs typeface="Times New Roman" pitchFamily="18" charset="0"/>
                </a:rPr>
                <a:t>2 слога</a:t>
              </a:r>
              <a:endParaRPr lang="ru-RU" sz="20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flipH="1">
              <a:off x="357158" y="4857760"/>
              <a:ext cx="1071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latin typeface="Times New Roman" pitchFamily="18" charset="0"/>
                  <a:cs typeface="Times New Roman" pitchFamily="18" charset="0"/>
                </a:rPr>
                <a:t>3 слога</a:t>
              </a:r>
              <a:endParaRPr lang="ru-RU" sz="20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9" name="Рисунок 18" descr="DSCF1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50" t="35393" r="67633" b="43773"/>
          <a:stretch>
            <a:fillRect/>
          </a:stretch>
        </p:blipFill>
        <p:spPr>
          <a:xfrm>
            <a:off x="6215074" y="1357298"/>
            <a:ext cx="2286016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DSCF10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75" t="36458" r="57812" b="39584"/>
          <a:stretch>
            <a:fillRect/>
          </a:stretch>
        </p:blipFill>
        <p:spPr>
          <a:xfrm>
            <a:off x="6215074" y="1357298"/>
            <a:ext cx="2357454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DSCF100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906" t="32291" r="57813" b="37500"/>
          <a:stretch>
            <a:fillRect/>
          </a:stretch>
        </p:blipFill>
        <p:spPr>
          <a:xfrm rot="5400000">
            <a:off x="6572264" y="1000108"/>
            <a:ext cx="157163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DSCF0999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187" t="32291" r="64063" b="36459"/>
          <a:stretch>
            <a:fillRect/>
          </a:stretch>
        </p:blipFill>
        <p:spPr>
          <a:xfrm>
            <a:off x="6286512" y="1428736"/>
            <a:ext cx="2286016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DSCF1011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812" t="33333" r="54688" b="37500"/>
          <a:stretch>
            <a:fillRect/>
          </a:stretch>
        </p:blipFill>
        <p:spPr>
          <a:xfrm rot="5400000">
            <a:off x="6659126" y="1056122"/>
            <a:ext cx="1571636" cy="2173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 descr="DSCF1010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187" t="33333" r="70681" b="39583"/>
          <a:stretch>
            <a:fillRect/>
          </a:stretch>
        </p:blipFill>
        <p:spPr>
          <a:xfrm>
            <a:off x="6215074" y="1285860"/>
            <a:ext cx="2357454" cy="15716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23 -0.01204 L -0.28108 0.0405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41094 0.2664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51737 0.4828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17083 0.2560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0" y="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55112E-17 L -0.28282 0.4814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03282 0.491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763688" y="1481957"/>
            <a:ext cx="5787261" cy="4484264"/>
            <a:chOff x="1763688" y="1481957"/>
            <a:chExt cx="5787261" cy="448426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763688" y="1481957"/>
              <a:ext cx="5760640" cy="4467323"/>
            </a:xfrm>
            <a:prstGeom prst="rect">
              <a:avLst/>
            </a:prstGeom>
            <a:solidFill>
              <a:srgbClr val="99FF99"/>
            </a:solidFill>
            <a:ln>
              <a:solidFill>
                <a:srgbClr val="00B05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Рисунок 3" descr="DSCF1009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9576" b="61879" l="17369" r="3607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7969" t="30208" r="64279" b="37500"/>
            <a:stretch/>
          </p:blipFill>
          <p:spPr>
            <a:xfrm>
              <a:off x="4932040" y="1482376"/>
              <a:ext cx="1819280" cy="168783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Рисунок 4" descr="DSCF1004.JPG"/>
            <p:cNvPicPr>
              <a:picLocks noChangeAspect="1"/>
            </p:cNvPicPr>
            <p:nvPr/>
          </p:nvPicPr>
          <p:blipFill rotWithShape="1">
            <a:blip r:embed="rId4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2182" b="65879" l="40809" r="64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0618" t="32292" r="34909" b="36458"/>
            <a:stretch/>
          </p:blipFill>
          <p:spPr>
            <a:xfrm>
              <a:off x="2517051" y="1497543"/>
              <a:ext cx="2126957" cy="16726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Рисунок 5" descr="DSCF1006.JPG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2182" b="65636" l="14773" r="3686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4843" t="32291" r="63280" b="34375"/>
            <a:stretch>
              <a:fillRect/>
            </a:stretch>
          </p:blipFill>
          <p:spPr>
            <a:xfrm>
              <a:off x="2236201" y="4293096"/>
              <a:ext cx="1831743" cy="16731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6" name="Picture 2" descr="C:\Users\Саша\Desktop\1375459657_1-8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38" b="100000" l="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1525227"/>
              <a:ext cx="781664" cy="746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Саша\Desktop\1375459657_1-8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38" b="100000" l="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5203116"/>
              <a:ext cx="781664" cy="746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Саша\Desktop\1375459657_1-8.jp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38" b="100000" l="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966" y="5207584"/>
              <a:ext cx="776983" cy="741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Саша\Desktop\1375459657_1-8.jp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38" b="100000" l="2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966" y="1482376"/>
              <a:ext cx="776983" cy="741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SCF1001.JPG"/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5152" b="61394" l="63921" r="851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63968" t="32291" r="17513" b="38623"/>
            <a:stretch/>
          </p:blipFill>
          <p:spPr>
            <a:xfrm>
              <a:off x="4983228" y="4211675"/>
              <a:ext cx="1790738" cy="17376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" name="TextBox 1"/>
          <p:cNvSpPr txBox="1"/>
          <p:nvPr/>
        </p:nvSpPr>
        <p:spPr>
          <a:xfrm>
            <a:off x="2246281" y="348577"/>
            <a:ext cx="486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Игра «Открой замочек»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928670"/>
            <a:ext cx="807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закрепить навык деления слов на слоги.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44875" y="3426060"/>
            <a:ext cx="648072" cy="792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52123" y="3419586"/>
            <a:ext cx="648072" cy="792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3426060"/>
            <a:ext cx="648072" cy="792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28036" y="3419586"/>
            <a:ext cx="648072" cy="7985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1355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-0.18316 0.226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0.39774 -0.2671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8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-0.40382 -0.267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91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0.17899 0.2273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41" y="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32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Игра «Звуковая мозаика»</a:t>
            </a:r>
            <a:endParaRPr lang="ru-RU" sz="32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071546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закреплять навыки и умения детей определять первый звук в слове (звук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 условно обозначать согласные звуки на схеме.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857488" y="2000240"/>
            <a:ext cx="3643338" cy="3286148"/>
            <a:chOff x="2571736" y="2000240"/>
            <a:chExt cx="4000528" cy="378621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2571736" y="2000240"/>
              <a:ext cx="4000528" cy="3786214"/>
              <a:chOff x="2428860" y="2000240"/>
              <a:chExt cx="4286280" cy="428628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3857620" y="3429000"/>
                <a:ext cx="1428760" cy="14287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" name="Группа 14"/>
              <p:cNvGrpSpPr/>
              <p:nvPr/>
            </p:nvGrpSpPr>
            <p:grpSpPr>
              <a:xfrm>
                <a:off x="2428860" y="2000240"/>
                <a:ext cx="4286280" cy="4286280"/>
                <a:chOff x="2428860" y="2000240"/>
                <a:chExt cx="4286280" cy="4286280"/>
              </a:xfrm>
            </p:grpSpPr>
            <p:sp>
              <p:nvSpPr>
                <p:cNvPr id="6" name="Прямоугольник 5"/>
                <p:cNvSpPr/>
                <p:nvPr/>
              </p:nvSpPr>
              <p:spPr>
                <a:xfrm>
                  <a:off x="2428860" y="200024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Прямоугольник 6"/>
                <p:cNvSpPr/>
                <p:nvPr/>
              </p:nvSpPr>
              <p:spPr>
                <a:xfrm>
                  <a:off x="3857620" y="200024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>
                  <a:off x="3857620" y="485776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2428860" y="485776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5286380" y="485776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рямоугольник 11"/>
                <p:cNvSpPr/>
                <p:nvPr/>
              </p:nvSpPr>
              <p:spPr>
                <a:xfrm>
                  <a:off x="5286380" y="342900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5286380" y="200024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2428860" y="3429000"/>
                  <a:ext cx="1428760" cy="14287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7" name="6-конечная звезда 16"/>
            <p:cNvSpPr/>
            <p:nvPr/>
          </p:nvSpPr>
          <p:spPr>
            <a:xfrm>
              <a:off x="2643174" y="2143116"/>
              <a:ext cx="285752" cy="285752"/>
            </a:xfrm>
            <a:prstGeom prst="star6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-1571668" y="2857496"/>
            <a:ext cx="1214446" cy="114300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-1571668" y="1643050"/>
            <a:ext cx="1214446" cy="107157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644098" y="2285992"/>
            <a:ext cx="1214446" cy="114300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-1571668" y="4214818"/>
            <a:ext cx="1214446" cy="107157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858412" y="3643314"/>
            <a:ext cx="1214446" cy="107157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9644098" y="5072074"/>
            <a:ext cx="1285884" cy="114300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786974" y="1071546"/>
            <a:ext cx="1214446" cy="107157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00034" y="5500702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Нос,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550070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мак,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0232" y="550070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нож,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14612" y="5500702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ноты,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71868" y="550070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ножницы,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29190" y="550070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волк,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15008" y="550070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ноль,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72264" y="550070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ногти,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00958" y="550070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носки.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034" y="5929330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Какая буква получилась?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0.48732 0.0564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00" y="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0.00324 L -0.49114 0.1395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47535 0.1148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0.00625 L -0.49896 0.0858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0.48732 -0.003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 L 0.48732 0.0314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0787 L -0.60521 -0.2914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00" y="-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ВСЕГО\25042012\дружба\Дружба_1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0336"/>
            <a:ext cx="9144000" cy="69183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620688"/>
            <a:ext cx="7358114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родители!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Приглашаем вас к сотрудничеству и желаем вам  успехов в воспитании ваших детей!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428604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униципальное автономное дошкольное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образовательное учреждение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«Детский сад №11 комбинированного вида»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000240"/>
            <a:ext cx="7643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Игры, развивающие навыки фонематического слуха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143380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Разработала: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И.А. Каткова,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учитель-дефектолог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Петропавловск-Камчатский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46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звитие фонематического слуха у дете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80392"/>
            <a:ext cx="1714512" cy="2048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71737" y="928670"/>
            <a:ext cx="592935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«Сформированный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фонематический слух – залог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успешного обучения в школе!»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0" y="285728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 «Хлопни в ладоши»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000108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навыки фонематического слуха, умение выделять звук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 ряда гласных звуков, слогов, слов.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3500430" y="3929066"/>
            <a:ext cx="678660" cy="71438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42910" y="221455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571472" y="3929066"/>
            <a:ext cx="678660" cy="714380"/>
          </a:xfrm>
          <a:prstGeom prst="rect">
            <a:avLst/>
          </a:prstGeom>
        </p:spPr>
      </p:pic>
      <p:pic>
        <p:nvPicPr>
          <p:cNvPr id="24" name="Рисунок 23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5214942" y="2714620"/>
            <a:ext cx="678660" cy="714380"/>
          </a:xfrm>
          <a:prstGeom prst="rect">
            <a:avLst/>
          </a:prstGeom>
        </p:spPr>
      </p:pic>
      <p:pic>
        <p:nvPicPr>
          <p:cNvPr id="25" name="Рисунок 24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3643306" y="2714620"/>
            <a:ext cx="678660" cy="714380"/>
          </a:xfrm>
          <a:prstGeom prst="rect">
            <a:avLst/>
          </a:prstGeom>
        </p:spPr>
      </p:pic>
      <p:pic>
        <p:nvPicPr>
          <p:cNvPr id="26" name="Рисунок 25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1357290" y="2714620"/>
            <a:ext cx="678660" cy="71438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428728" y="2214554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14546" y="2214554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28926" y="2214554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Рисунок 30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5643570" y="3929066"/>
            <a:ext cx="678660" cy="71438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714744" y="2214554"/>
            <a:ext cx="121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а,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357818" y="2214554"/>
            <a:ext cx="13573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 flipH="1">
            <a:off x="4572000" y="2214554"/>
            <a:ext cx="714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0800000" flipV="1">
            <a:off x="6286511" y="2198036"/>
            <a:ext cx="10715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1472" y="342900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71604" y="342900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ум,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00298" y="3429000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71868" y="3429000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72000" y="342900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ты,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" name="Рисунок 40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3286116" y="5429264"/>
            <a:ext cx="678660" cy="714380"/>
          </a:xfrm>
          <a:prstGeom prst="rect">
            <a:avLst/>
          </a:prstGeom>
        </p:spPr>
      </p:pic>
      <p:pic>
        <p:nvPicPr>
          <p:cNvPr id="42" name="Рисунок 41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571472" y="5429264"/>
            <a:ext cx="678660" cy="714380"/>
          </a:xfrm>
          <a:prstGeom prst="rect">
            <a:avLst/>
          </a:prstGeom>
        </p:spPr>
      </p:pic>
      <p:pic>
        <p:nvPicPr>
          <p:cNvPr id="43" name="Рисунок 42" descr="массаж 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39" t="57755" r="39092" b="30208"/>
          <a:stretch>
            <a:fillRect/>
          </a:stretch>
        </p:blipFill>
        <p:spPr>
          <a:xfrm>
            <a:off x="6429388" y="5500702"/>
            <a:ext cx="678660" cy="71438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643570" y="342900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0034" y="492919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аист,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57356" y="492919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уши,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14678" y="4929198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астры,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57752" y="492919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обувь,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357950" y="492919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29" grpId="0"/>
      <p:bldP spid="33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71600" y="2204864"/>
            <a:ext cx="2880320" cy="1584176"/>
            <a:chOff x="971600" y="2204864"/>
            <a:chExt cx="2880320" cy="158417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971600" y="2204864"/>
              <a:ext cx="2880320" cy="1584176"/>
              <a:chOff x="971600" y="2636912"/>
              <a:chExt cx="2880320" cy="1584176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971600" y="2636912"/>
                <a:ext cx="2880320" cy="158417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15797" y="2636912"/>
                <a:ext cx="0" cy="158417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987824" y="2636912"/>
                <a:ext cx="0" cy="158417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>
                <a:endCxn id="10" idx="3"/>
              </p:cNvCxnSpPr>
              <p:nvPr/>
            </p:nvCxnSpPr>
            <p:spPr>
              <a:xfrm>
                <a:off x="2115797" y="3429000"/>
                <a:ext cx="173612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" name="Овал 4"/>
            <p:cNvSpPr/>
            <p:nvPr/>
          </p:nvSpPr>
          <p:spPr>
            <a:xfrm>
              <a:off x="1153743" y="2600908"/>
              <a:ext cx="792088" cy="7920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Рисунок 5" descr="DSCF1004.JPG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48" b="62182" l="58902" r="82846">
                        <a14:foregroundMark x1="69484" y1="58182" x2="69484" y2="5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9290" t="42662" r="15889" b="35579"/>
          <a:stretch/>
        </p:blipFill>
        <p:spPr>
          <a:xfrm>
            <a:off x="3933250" y="1707994"/>
            <a:ext cx="950743" cy="837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F1012.JPG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576" b="62000" l="70611" r="852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1038" t="41593" r="14674" b="38117"/>
          <a:stretch/>
        </p:blipFill>
        <p:spPr>
          <a:xfrm>
            <a:off x="4115529" y="1841625"/>
            <a:ext cx="850721" cy="695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F1012.JPG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273" b="63333" l="31134" r="454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499" t="45894" r="54678" b="36389"/>
          <a:stretch/>
        </p:blipFill>
        <p:spPr>
          <a:xfrm>
            <a:off x="4053074" y="1833676"/>
            <a:ext cx="785380" cy="74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6" descr="C:\Мамина Мукулатура\Мамины Бумаги новые\презентации\картинки фрукты\____________0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0" b="100000" l="26807" r="678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05" r="27140" b="803"/>
          <a:stretch/>
        </p:blipFill>
        <p:spPr bwMode="auto">
          <a:xfrm>
            <a:off x="4283535" y="1765555"/>
            <a:ext cx="648367" cy="74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Группа 31"/>
          <p:cNvGrpSpPr/>
          <p:nvPr/>
        </p:nvGrpSpPr>
        <p:grpSpPr>
          <a:xfrm>
            <a:off x="5263480" y="2137320"/>
            <a:ext cx="2968625" cy="1719263"/>
            <a:chOff x="5263480" y="2137320"/>
            <a:chExt cx="2968625" cy="1719263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3480" y="2137320"/>
              <a:ext cx="2968625" cy="1719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Овал 15"/>
            <p:cNvSpPr/>
            <p:nvPr/>
          </p:nvSpPr>
          <p:spPr>
            <a:xfrm>
              <a:off x="5666070" y="2621715"/>
              <a:ext cx="432048" cy="7920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107833" y="1843441"/>
            <a:ext cx="904173" cy="813430"/>
            <a:chOff x="3524243" y="3214686"/>
            <a:chExt cx="2286016" cy="2212992"/>
          </a:xfrm>
        </p:grpSpPr>
        <p:pic>
          <p:nvPicPr>
            <p:cNvPr id="18" name="Рисунок 17" descr="DSCF1002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ADB8BA"/>
                </a:clrFrom>
                <a:clrTo>
                  <a:srgbClr val="ADB8B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062" t="34375" r="79186" b="35439"/>
            <a:stretch>
              <a:fillRect/>
            </a:stretch>
          </p:blipFill>
          <p:spPr>
            <a:xfrm>
              <a:off x="3524243" y="3214686"/>
              <a:ext cx="2286016" cy="22129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Рисунок 18" descr="DSCF1002.JPG"/>
            <p:cNvPicPr>
              <a:picLocks noChangeAspect="1"/>
            </p:cNvPicPr>
            <p:nvPr/>
          </p:nvPicPr>
          <p:blipFill>
            <a:blip r:embed="rId12" cstate="email">
              <a:clrChange>
                <a:clrFrom>
                  <a:srgbClr val="ADB8BA"/>
                </a:clrFrom>
                <a:clrTo>
                  <a:srgbClr val="ADB8B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1686" t="37277" r="46037" b="39336"/>
            <a:stretch>
              <a:fillRect/>
            </a:stretch>
          </p:blipFill>
          <p:spPr>
            <a:xfrm>
              <a:off x="3738557" y="3357562"/>
              <a:ext cx="833443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" name="Рисунок 19" descr="DSCF1002.JPG"/>
            <p:cNvPicPr>
              <a:picLocks noChangeAspect="1"/>
            </p:cNvPicPr>
            <p:nvPr/>
          </p:nvPicPr>
          <p:blipFill>
            <a:blip r:embed="rId12" cstate="email">
              <a:clrChange>
                <a:clrFrom>
                  <a:srgbClr val="ADB8BA"/>
                </a:clrFrom>
                <a:clrTo>
                  <a:srgbClr val="ADB8B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1686" t="37277" r="46037" b="39336"/>
            <a:stretch>
              <a:fillRect/>
            </a:stretch>
          </p:blipFill>
          <p:spPr>
            <a:xfrm>
              <a:off x="4667251" y="4143380"/>
              <a:ext cx="833443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3" name="Группа 32"/>
          <p:cNvGrpSpPr/>
          <p:nvPr/>
        </p:nvGrpSpPr>
        <p:grpSpPr>
          <a:xfrm>
            <a:off x="964625" y="4356175"/>
            <a:ext cx="2968625" cy="1719263"/>
            <a:chOff x="964625" y="4356175"/>
            <a:chExt cx="2968625" cy="1719263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625" y="4356175"/>
              <a:ext cx="2968625" cy="1719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8883" y="4973315"/>
              <a:ext cx="481807" cy="48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4" name="Рисунок 23" descr="DSCF1003.JPG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3879" b="64970" l="56638" r="7105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6518" t="36555" r="28014" b="34688"/>
          <a:stretch/>
        </p:blipFill>
        <p:spPr>
          <a:xfrm>
            <a:off x="4115529" y="1773996"/>
            <a:ext cx="722925" cy="705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 descr="DSCF1004.JPG"/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1152" b="63758" l="26869" r="40881">
                        <a14:foregroundMark x1="37225" y1="45675" x2="37225" y2="45675"/>
                        <a14:foregroundMark x1="38049" y1="54325" x2="38049" y2="54325"/>
                        <a14:foregroundMark x1="38736" y1="33910" x2="38736" y2="33910"/>
                        <a14:foregroundMark x1="38049" y1="59170" x2="38049" y2="59170"/>
                        <a14:foregroundMark x1="37912" y1="42215" x2="37912" y2="42215"/>
                        <a14:foregroundMark x1="37225" y1="34948" x2="37225" y2="34948"/>
                        <a14:foregroundMark x1="36813" y1="50173" x2="36813" y2="50173"/>
                        <a14:foregroundMark x1="37912" y1="49135" x2="37912" y2="49135"/>
                        <a14:foregroundMark x1="38736" y1="40484" x2="39835" y2="40484"/>
                        <a14:foregroundMark x1="30082" y1="59170" x2="30082" y2="5917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350" t="32389" r="59209" b="36458"/>
          <a:stretch/>
        </p:blipFill>
        <p:spPr>
          <a:xfrm>
            <a:off x="4139952" y="1700808"/>
            <a:ext cx="864096" cy="855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4" name="Группа 33"/>
          <p:cNvGrpSpPr/>
          <p:nvPr/>
        </p:nvGrpSpPr>
        <p:grpSpPr>
          <a:xfrm>
            <a:off x="5266988" y="4356175"/>
            <a:ext cx="2968625" cy="1719263"/>
            <a:chOff x="5266988" y="4356175"/>
            <a:chExt cx="2968625" cy="1719263"/>
          </a:xfrm>
        </p:grpSpPr>
        <p:pic>
          <p:nvPicPr>
            <p:cNvPr id="27" name="Picture 4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6988" y="4356175"/>
              <a:ext cx="2968625" cy="1719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Месяц 27"/>
            <p:cNvSpPr/>
            <p:nvPr/>
          </p:nvSpPr>
          <p:spPr>
            <a:xfrm rot="16200000">
              <a:off x="5732198" y="4835316"/>
              <a:ext cx="235776" cy="687933"/>
            </a:xfrm>
            <a:prstGeom prst="moon">
              <a:avLst>
                <a:gd name="adj" fmla="val 62511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Рисунок 28" descr="DSCF1001.JPG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2485" b="62242" l="43362" r="63075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5426" t="35571" r="39001" b="38117"/>
          <a:stretch/>
        </p:blipFill>
        <p:spPr>
          <a:xfrm>
            <a:off x="4147346" y="1772816"/>
            <a:ext cx="849307" cy="823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TextBox 29"/>
          <p:cNvSpPr txBox="1"/>
          <p:nvPr/>
        </p:nvSpPr>
        <p:spPr>
          <a:xfrm>
            <a:off x="500034" y="1000108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навыки фонематического восприятия, дифференциация звуков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начале слова.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71736" y="357166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«Лото»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31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-0.20261 0.0745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-0.11215 0.0629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8" y="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1007 0.3789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1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25347 0.0460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4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-0.21702 0.1703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1" y="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12691 0.37824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25347 0.36945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4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-0.12986 0.1780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3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8860" y="357166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Игра «Ромашка»</a:t>
            </a:r>
            <a:endParaRPr lang="ru-RU" sz="32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39" y="1000108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навыки фонематических представлений, дифференциация звуков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словах.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000232" y="3143248"/>
            <a:ext cx="4643470" cy="1071570"/>
            <a:chOff x="2000232" y="3143248"/>
            <a:chExt cx="4643470" cy="1071570"/>
          </a:xfrm>
        </p:grpSpPr>
        <p:sp>
          <p:nvSpPr>
            <p:cNvPr id="6" name="Овал 5"/>
            <p:cNvSpPr/>
            <p:nvPr/>
          </p:nvSpPr>
          <p:spPr>
            <a:xfrm>
              <a:off x="2000232" y="3143248"/>
              <a:ext cx="1071570" cy="1071570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5572132" y="3143248"/>
              <a:ext cx="1071570" cy="107157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572000" y="1357298"/>
            <a:ext cx="987460" cy="1712172"/>
            <a:chOff x="4562362" y="1326656"/>
            <a:chExt cx="987460" cy="1712172"/>
          </a:xfrm>
        </p:grpSpPr>
        <p:sp>
          <p:nvSpPr>
            <p:cNvPr id="13" name="Овал 12"/>
            <p:cNvSpPr/>
            <p:nvPr/>
          </p:nvSpPr>
          <p:spPr>
            <a:xfrm rot="20124393">
              <a:off x="4562362" y="1326656"/>
              <a:ext cx="987460" cy="171217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 descr="DSCF1007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A2B7D6"/>
                </a:clrFrom>
                <a:clrTo>
                  <a:srgbClr val="A2B7D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094" t="32292" r="60156" b="36458"/>
            <a:stretch>
              <a:fillRect/>
            </a:stretch>
          </p:blipFill>
          <p:spPr>
            <a:xfrm rot="20326914">
              <a:off x="4656327" y="1665883"/>
              <a:ext cx="822883" cy="10191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0" name="Группа 29"/>
          <p:cNvGrpSpPr/>
          <p:nvPr/>
        </p:nvGrpSpPr>
        <p:grpSpPr>
          <a:xfrm>
            <a:off x="4089256" y="1194965"/>
            <a:ext cx="965487" cy="1928826"/>
            <a:chOff x="4089256" y="1194965"/>
            <a:chExt cx="965487" cy="1928826"/>
          </a:xfrm>
        </p:grpSpPr>
        <p:sp>
          <p:nvSpPr>
            <p:cNvPr id="14" name="Овал 13"/>
            <p:cNvSpPr/>
            <p:nvPr/>
          </p:nvSpPr>
          <p:spPr>
            <a:xfrm rot="12858315">
              <a:off x="4089256" y="1194965"/>
              <a:ext cx="965487" cy="192882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DSCF0999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ACBBC0"/>
                </a:clrFrom>
                <a:clrTo>
                  <a:srgbClr val="ACBBC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6250" t="33333" r="17188" b="40625"/>
            <a:stretch>
              <a:fillRect/>
            </a:stretch>
          </p:blipFill>
          <p:spPr>
            <a:xfrm rot="2191867">
              <a:off x="4200036" y="1691431"/>
              <a:ext cx="735053" cy="9225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298371" y="2030426"/>
            <a:ext cx="1700191" cy="961538"/>
            <a:chOff x="298371" y="2030426"/>
            <a:chExt cx="1700191" cy="961538"/>
          </a:xfrm>
        </p:grpSpPr>
        <p:sp>
          <p:nvSpPr>
            <p:cNvPr id="18" name="Овал 17"/>
            <p:cNvSpPr/>
            <p:nvPr/>
          </p:nvSpPr>
          <p:spPr>
            <a:xfrm rot="18604742">
              <a:off x="692811" y="1686212"/>
              <a:ext cx="911312" cy="170019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 descr="DSCF1011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B3C1C1"/>
                </a:clrFrom>
                <a:clrTo>
                  <a:srgbClr val="B3C1C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6406" t="37500" r="17187" b="37500"/>
            <a:stretch>
              <a:fillRect/>
            </a:stretch>
          </p:blipFill>
          <p:spPr>
            <a:xfrm rot="18962627">
              <a:off x="759749" y="2030426"/>
              <a:ext cx="722502" cy="9197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" name="Группа 1"/>
          <p:cNvGrpSpPr/>
          <p:nvPr/>
        </p:nvGrpSpPr>
        <p:grpSpPr>
          <a:xfrm>
            <a:off x="7562676" y="1297347"/>
            <a:ext cx="928695" cy="1857388"/>
            <a:chOff x="7562676" y="1297347"/>
            <a:chExt cx="928695" cy="1857388"/>
          </a:xfrm>
        </p:grpSpPr>
        <p:sp>
          <p:nvSpPr>
            <p:cNvPr id="16" name="Овал 15"/>
            <p:cNvSpPr/>
            <p:nvPr/>
          </p:nvSpPr>
          <p:spPr>
            <a:xfrm rot="2625450">
              <a:off x="7562676" y="1297347"/>
              <a:ext cx="928695" cy="185738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 descr="DSCF1007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8223" b="68961" l="71766" r="87025">
                          <a14:foregroundMark x1="83782" y1="47184" x2="83782" y2="47184"/>
                          <a14:foregroundMark x1="81091" y1="46496" x2="81091" y2="46496"/>
                          <a14:foregroundMark x1="76852" y1="46746" x2="76852" y2="467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72425" t="32291" r="12373" b="36492"/>
            <a:stretch>
              <a:fillRect/>
            </a:stretch>
          </p:blipFill>
          <p:spPr>
            <a:xfrm rot="2728066">
              <a:off x="7696315" y="1761448"/>
              <a:ext cx="661416" cy="8893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55556E-6 L -0.11823 0.09445 " pathEditMode="relative" ptsTypes="A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55556E-6 L 0.03941 0.06295 " pathEditMode="relative" ptsTypes="AA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0.05521 0.04213 " pathEditMode="relative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-0.09427 0.101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357166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«Снежинки»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000108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навык фонематического восприятия, умение дифференцировать гласные и согласные звуки, умение выделить первый звук в слове и обозначать нужным цветом.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0034" y="421481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Аист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ятно 1 32"/>
          <p:cNvSpPr/>
          <p:nvPr/>
        </p:nvSpPr>
        <p:spPr>
          <a:xfrm>
            <a:off x="642910" y="4929198"/>
            <a:ext cx="571504" cy="71438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1714480" y="4214818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волк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ятно 1 35"/>
          <p:cNvSpPr/>
          <p:nvPr/>
        </p:nvSpPr>
        <p:spPr>
          <a:xfrm>
            <a:off x="2000232" y="4929198"/>
            <a:ext cx="571504" cy="714380"/>
          </a:xfrm>
          <a:prstGeom prst="irregularSeal1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ятно 1 36"/>
          <p:cNvSpPr/>
          <p:nvPr/>
        </p:nvSpPr>
        <p:spPr>
          <a:xfrm>
            <a:off x="3071802" y="4929198"/>
            <a:ext cx="571504" cy="71438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ятно 1 37"/>
          <p:cNvSpPr/>
          <p:nvPr/>
        </p:nvSpPr>
        <p:spPr>
          <a:xfrm>
            <a:off x="4286248" y="4929198"/>
            <a:ext cx="571504" cy="714380"/>
          </a:xfrm>
          <a:prstGeom prst="irregularSeal1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ятно 1 38"/>
          <p:cNvSpPr/>
          <p:nvPr/>
        </p:nvSpPr>
        <p:spPr>
          <a:xfrm>
            <a:off x="5715008" y="4929198"/>
            <a:ext cx="571504" cy="714380"/>
          </a:xfrm>
          <a:prstGeom prst="irregularSeal1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ятно 1 39"/>
          <p:cNvSpPr/>
          <p:nvPr/>
        </p:nvSpPr>
        <p:spPr>
          <a:xfrm>
            <a:off x="7143768" y="4929198"/>
            <a:ext cx="571504" cy="71438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2928926" y="421481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уши,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4810" y="421481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мак,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29256" y="4214818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мишка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00892" y="4214818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осень.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5715008" y="1928802"/>
            <a:ext cx="2643206" cy="1971746"/>
            <a:chOff x="5572132" y="1643050"/>
            <a:chExt cx="2643206" cy="1971746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5572132" y="1643050"/>
              <a:ext cx="2500330" cy="1571636"/>
              <a:chOff x="2500298" y="1727651"/>
              <a:chExt cx="2928958" cy="2272853"/>
            </a:xfrm>
          </p:grpSpPr>
          <p:grpSp>
            <p:nvGrpSpPr>
              <p:cNvPr id="14" name="Группа 13"/>
              <p:cNvGrpSpPr/>
              <p:nvPr/>
            </p:nvGrpSpPr>
            <p:grpSpPr>
              <a:xfrm rot="1266506">
                <a:off x="2500298" y="1785926"/>
                <a:ext cx="428628" cy="2214578"/>
                <a:chOff x="2500298" y="2071678"/>
                <a:chExt cx="428628" cy="2214578"/>
              </a:xfrm>
              <a:solidFill>
                <a:srgbClr val="FF0000"/>
              </a:solidFill>
            </p:grpSpPr>
            <p:sp>
              <p:nvSpPr>
                <p:cNvPr id="6" name="Прямоугольник 5"/>
                <p:cNvSpPr/>
                <p:nvPr/>
              </p:nvSpPr>
              <p:spPr>
                <a:xfrm>
                  <a:off x="2500298" y="3000371"/>
                  <a:ext cx="357190" cy="1107289"/>
                </a:xfrm>
                <a:prstGeom prst="rect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Цилиндр 6"/>
                <p:cNvSpPr/>
                <p:nvPr/>
              </p:nvSpPr>
              <p:spPr>
                <a:xfrm rot="10800000">
                  <a:off x="2571736" y="4071942"/>
                  <a:ext cx="214314" cy="214314"/>
                </a:xfrm>
                <a:prstGeom prst="can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Равнобедренный треугольник 7"/>
                <p:cNvSpPr/>
                <p:nvPr/>
              </p:nvSpPr>
              <p:spPr>
                <a:xfrm>
                  <a:off x="2571736" y="2071678"/>
                  <a:ext cx="214314" cy="428628"/>
                </a:xfrm>
                <a:prstGeom prst="triangl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Блок-схема: ручное управление 11"/>
                <p:cNvSpPr/>
                <p:nvPr/>
              </p:nvSpPr>
              <p:spPr>
                <a:xfrm flipV="1">
                  <a:off x="2500298" y="2500306"/>
                  <a:ext cx="357190" cy="500066"/>
                </a:xfrm>
                <a:prstGeom prst="flowChartManualOperation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Цилиндр 12"/>
                <p:cNvSpPr/>
                <p:nvPr/>
              </p:nvSpPr>
              <p:spPr>
                <a:xfrm>
                  <a:off x="2857488" y="3429000"/>
                  <a:ext cx="71438" cy="428628"/>
                </a:xfrm>
                <a:prstGeom prst="can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5" name="Группа 14"/>
              <p:cNvGrpSpPr/>
              <p:nvPr/>
            </p:nvGrpSpPr>
            <p:grpSpPr>
              <a:xfrm rot="1149562">
                <a:off x="3727489" y="1727651"/>
                <a:ext cx="428628" cy="2214578"/>
                <a:chOff x="2500298" y="2071678"/>
                <a:chExt cx="428628" cy="2214578"/>
              </a:xfrm>
              <a:solidFill>
                <a:srgbClr val="00B0F0"/>
              </a:solidFill>
            </p:grpSpPr>
            <p:sp>
              <p:nvSpPr>
                <p:cNvPr id="16" name="Прямоугольник 15"/>
                <p:cNvSpPr/>
                <p:nvPr/>
              </p:nvSpPr>
              <p:spPr>
                <a:xfrm>
                  <a:off x="2500298" y="3000371"/>
                  <a:ext cx="357190" cy="1107289"/>
                </a:xfrm>
                <a:prstGeom prst="rect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Цилиндр 16"/>
                <p:cNvSpPr/>
                <p:nvPr/>
              </p:nvSpPr>
              <p:spPr>
                <a:xfrm rot="10800000">
                  <a:off x="2571736" y="4071942"/>
                  <a:ext cx="214314" cy="214314"/>
                </a:xfrm>
                <a:prstGeom prst="can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" name="Равнобедренный треугольник 17"/>
                <p:cNvSpPr/>
                <p:nvPr/>
              </p:nvSpPr>
              <p:spPr>
                <a:xfrm>
                  <a:off x="2571736" y="2071678"/>
                  <a:ext cx="214314" cy="428628"/>
                </a:xfrm>
                <a:prstGeom prst="triangle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Блок-схема: ручное управление 18"/>
                <p:cNvSpPr/>
                <p:nvPr/>
              </p:nvSpPr>
              <p:spPr>
                <a:xfrm flipV="1">
                  <a:off x="2500298" y="2500306"/>
                  <a:ext cx="357190" cy="500066"/>
                </a:xfrm>
                <a:prstGeom prst="flowChartManualOperation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Цилиндр 19"/>
                <p:cNvSpPr/>
                <p:nvPr/>
              </p:nvSpPr>
              <p:spPr>
                <a:xfrm>
                  <a:off x="2857488" y="3429000"/>
                  <a:ext cx="71438" cy="428628"/>
                </a:xfrm>
                <a:prstGeom prst="can">
                  <a:avLst/>
                </a:prstGeom>
                <a:grpFill/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1" name="Группа 20"/>
              <p:cNvGrpSpPr/>
              <p:nvPr/>
            </p:nvGrpSpPr>
            <p:grpSpPr>
              <a:xfrm rot="1312843">
                <a:off x="5000628" y="1785926"/>
                <a:ext cx="428628" cy="2214578"/>
                <a:chOff x="2500298" y="2071678"/>
                <a:chExt cx="428628" cy="2214578"/>
              </a:xfrm>
              <a:solidFill>
                <a:srgbClr val="92D050"/>
              </a:solidFill>
            </p:grpSpPr>
            <p:sp>
              <p:nvSpPr>
                <p:cNvPr id="22" name="Прямоугольник 21"/>
                <p:cNvSpPr/>
                <p:nvPr/>
              </p:nvSpPr>
              <p:spPr>
                <a:xfrm>
                  <a:off x="2500298" y="3000371"/>
                  <a:ext cx="357190" cy="1107289"/>
                </a:xfrm>
                <a:prstGeom prst="rect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" name="Цилиндр 22"/>
                <p:cNvSpPr/>
                <p:nvPr/>
              </p:nvSpPr>
              <p:spPr>
                <a:xfrm rot="10800000">
                  <a:off x="2571736" y="4071942"/>
                  <a:ext cx="214314" cy="214314"/>
                </a:xfrm>
                <a:prstGeom prst="can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Равнобедренный треугольник 23"/>
                <p:cNvSpPr/>
                <p:nvPr/>
              </p:nvSpPr>
              <p:spPr>
                <a:xfrm>
                  <a:off x="2571736" y="2071678"/>
                  <a:ext cx="214314" cy="428628"/>
                </a:xfrm>
                <a:prstGeom prst="triangl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Блок-схема: ручное управление 24"/>
                <p:cNvSpPr/>
                <p:nvPr/>
              </p:nvSpPr>
              <p:spPr>
                <a:xfrm flipV="1">
                  <a:off x="2500298" y="2500306"/>
                  <a:ext cx="357190" cy="500066"/>
                </a:xfrm>
                <a:prstGeom prst="flowChartManualOperation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Цилиндр 25"/>
                <p:cNvSpPr/>
                <p:nvPr/>
              </p:nvSpPr>
              <p:spPr>
                <a:xfrm>
                  <a:off x="2857488" y="3429000"/>
                  <a:ext cx="71438" cy="428628"/>
                </a:xfrm>
                <a:prstGeom prst="can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5" name="TextBox 34"/>
            <p:cNvSpPr txBox="1"/>
            <p:nvPr/>
          </p:nvSpPr>
          <p:spPr>
            <a:xfrm>
              <a:off x="6286512" y="3214686"/>
              <a:ext cx="19288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ручки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  <p:bldP spid="34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 «Где спрятался звук?»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000108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учить определять место звука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слове (начало, середина, конец слова) и обозначать на схеме, развивать фонематический слух.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35819" y="5214950"/>
            <a:ext cx="7072362" cy="500066"/>
            <a:chOff x="2428860" y="2786058"/>
            <a:chExt cx="4286280" cy="428628"/>
          </a:xfrm>
          <a:solidFill>
            <a:schemeClr val="tx1"/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2428860" y="3071810"/>
              <a:ext cx="4286280" cy="14287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428860" y="2786058"/>
              <a:ext cx="214314" cy="42862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 flipH="1">
              <a:off x="4464843" y="2786058"/>
              <a:ext cx="214314" cy="42862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500826" y="2786058"/>
              <a:ext cx="214314" cy="42862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Рисунок 11" descr="мак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856" y="2000240"/>
            <a:ext cx="1488287" cy="21285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 descr="DSCF101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50" t="35393" r="67541" b="43773"/>
          <a:stretch>
            <a:fillRect/>
          </a:stretch>
        </p:blipFill>
        <p:spPr>
          <a:xfrm>
            <a:off x="3770673" y="2000240"/>
            <a:ext cx="1515708" cy="21431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 descr="DSCF0828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719" t="1539" r="38281" b="32836"/>
          <a:stretch>
            <a:fillRect/>
          </a:stretch>
        </p:blipFill>
        <p:spPr>
          <a:xfrm>
            <a:off x="3770673" y="2000240"/>
            <a:ext cx="1665423" cy="2115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65 -0.07269 L -0.34653 0.168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2 -0.08958 L 0.34653 0.1729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0.00451 0.1696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4579" y="500042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Игра «Что лишнее?»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142984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фонематический слух, фонематическое восприятие, исключить слово , которое начинается с другого звука.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F099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98" t="32291" r="42920" b="35417"/>
          <a:stretch>
            <a:fillRect/>
          </a:stretch>
        </p:blipFill>
        <p:spPr>
          <a:xfrm>
            <a:off x="714348" y="2214554"/>
            <a:ext cx="2214578" cy="18216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DSCF100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188" t="38542" r="13281" b="39583"/>
          <a:stretch>
            <a:fillRect/>
          </a:stretch>
        </p:blipFill>
        <p:spPr>
          <a:xfrm>
            <a:off x="2500298" y="4357694"/>
            <a:ext cx="2286016" cy="1785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DSCF100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31250" r="32030" b="45750"/>
          <a:stretch>
            <a:fillRect/>
          </a:stretch>
        </p:blipFill>
        <p:spPr>
          <a:xfrm>
            <a:off x="4786314" y="2214554"/>
            <a:ext cx="2214578" cy="1785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DSCF100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291" t="33333" r="39843" b="36112"/>
          <a:stretch>
            <a:fillRect/>
          </a:stretch>
        </p:blipFill>
        <p:spPr>
          <a:xfrm>
            <a:off x="6286512" y="4429132"/>
            <a:ext cx="2214578" cy="1714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357166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«Разноцветные кружки»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877" y="1071546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навык звукового анализа слов, умения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дифферен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цировать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гласные и согласные звуки, учить детей работать с раздаточным материалом (пластмассовыми кружками красного и синего цветов).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571604" y="5357826"/>
            <a:ext cx="571504" cy="57150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мак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7290" y="2571744"/>
            <a:ext cx="2214578" cy="24652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Овал 9"/>
          <p:cNvSpPr/>
          <p:nvPr/>
        </p:nvSpPr>
        <p:spPr>
          <a:xfrm>
            <a:off x="2214546" y="5357826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857488" y="5357826"/>
            <a:ext cx="571504" cy="57150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Танк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500306"/>
            <a:ext cx="2643206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5357818" y="5357826"/>
            <a:ext cx="571504" cy="57150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643702" y="5357826"/>
            <a:ext cx="571504" cy="57150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286644" y="5357826"/>
            <a:ext cx="571504" cy="57150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00760" y="5357826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884</TotalTime>
  <Words>546</Words>
  <Application>Microsoft Office PowerPoint</Application>
  <PresentationFormat>Экран (4:3)</PresentationFormat>
  <Paragraphs>109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Саша</cp:lastModifiedBy>
  <cp:revision>124</cp:revision>
  <dcterms:created xsi:type="dcterms:W3CDTF">2013-05-15T22:59:40Z</dcterms:created>
  <dcterms:modified xsi:type="dcterms:W3CDTF">2015-06-27T05:06:57Z</dcterms:modified>
</cp:coreProperties>
</file>